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27"/>
  </p:notesMasterIdLst>
  <p:sldIdLst>
    <p:sldId id="289" r:id="rId2"/>
    <p:sldId id="310" r:id="rId3"/>
    <p:sldId id="308" r:id="rId4"/>
    <p:sldId id="293" r:id="rId5"/>
    <p:sldId id="307" r:id="rId6"/>
    <p:sldId id="273" r:id="rId7"/>
    <p:sldId id="294" r:id="rId8"/>
    <p:sldId id="290" r:id="rId9"/>
    <p:sldId id="277" r:id="rId10"/>
    <p:sldId id="295" r:id="rId11"/>
    <p:sldId id="296" r:id="rId12"/>
    <p:sldId id="297" r:id="rId13"/>
    <p:sldId id="298" r:id="rId14"/>
    <p:sldId id="306" r:id="rId15"/>
    <p:sldId id="278" r:id="rId16"/>
    <p:sldId id="283" r:id="rId17"/>
    <p:sldId id="280" r:id="rId18"/>
    <p:sldId id="311" r:id="rId19"/>
    <p:sldId id="300" r:id="rId20"/>
    <p:sldId id="299" r:id="rId21"/>
    <p:sldId id="301" r:id="rId22"/>
    <p:sldId id="302" r:id="rId23"/>
    <p:sldId id="303" r:id="rId24"/>
    <p:sldId id="305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9F25"/>
    <a:srgbClr val="008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7" autoAdjust="0"/>
    <p:restoredTop sz="88950" autoAdjust="0"/>
  </p:normalViewPr>
  <p:slideViewPr>
    <p:cSldViewPr snapToGrid="0">
      <p:cViewPr varScale="1">
        <p:scale>
          <a:sx n="64" d="100"/>
          <a:sy n="64" d="100"/>
        </p:scale>
        <p:origin x="9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8279A-BE0A-4EDC-8744-3F1D425F642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4493F-2ABD-4478-8333-CD2DB6F87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8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b.unt.edu/plp/people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61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Criteria to be a mentor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7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94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Xinspire becomes the mentor’s main</a:t>
            </a:r>
            <a:r>
              <a:rPr lang="en-US" baseline="0" dirty="0"/>
              <a:t> connection portal to PLP, if they are matched with a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Industry Partners – Mentors from these companies for the 2020-2021 </a:t>
            </a:r>
          </a:p>
          <a:p>
            <a:r>
              <a:rPr lang="en-US" dirty="0"/>
              <a:t>class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8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27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Meetings are</a:t>
            </a:r>
            <a:r>
              <a:rPr lang="en-US" baseline="0" dirty="0"/>
              <a:t> on Wednesdays from 5:00 – 7:00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66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34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pair</a:t>
            </a:r>
            <a:r>
              <a:rPr lang="en-US" baseline="0" dirty="0"/>
              <a:t> mentees who do not have a vehicle with mentors who are willing to travel to Denton. If you are not willing/able to travel to Denton for every meeting, we will be sure to pair you with a student who has their own vehicle.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9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38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have training opportunities for new &amp; returning mentors during the summer</a:t>
            </a:r>
            <a:r>
              <a:rPr lang="en-US" baseline="0" dirty="0"/>
              <a:t> to set you up for success. </a:t>
            </a:r>
          </a:p>
          <a:p>
            <a:r>
              <a:rPr lang="en-US" baseline="0" dirty="0"/>
              <a:t>Additionally, our Mentor Certification curriculum gives guidance on the exact skills &amp; conversations to cover with your student.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89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View our staff contact information here: </a:t>
            </a:r>
            <a:r>
              <a:rPr lang="en-US" dirty="0">
                <a:hlinkClick r:id="rId3"/>
              </a:rPr>
              <a:t>https://cob.unt.edu/plp/people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87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4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8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our</a:t>
            </a:r>
            <a:r>
              <a:rPr lang="en-US" baseline="0" dirty="0"/>
              <a:t> students are and how they are selected for the 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68580-7CE5-4C4D-8832-6E4EE6F072B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199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0" dirty="0"/>
              <a:t>program from the student point-of-view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D68580-7CE5-4C4D-8832-6E4EE6F072B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51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class demographics change every year, but we always</a:t>
            </a:r>
            <a:r>
              <a:rPr lang="en-US" baseline="0" dirty="0"/>
              <a:t> have great variety among our students.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97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81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PLP is focused on delivering content to our student members that are related back to one of these 7 core competencies.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598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mentoring with PLP?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4493F-2ABD-4478-8333-CD2DB6F87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80989-750A-4EBF-AC5F-08B8BACE8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C769F-8487-4C1A-9849-B4355BDC3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B449E-79B1-4018-A314-8AD23DEE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C9D04-4CE9-418F-8DFE-1988FA0B2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46E43-03B0-4F16-8669-1D7C4D53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F9198-551D-4EE7-BD78-2ACF2081F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972" y="6255361"/>
            <a:ext cx="3146028" cy="7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4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FF80-B064-487D-92BA-FCD3EF9B0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C2D4D-4D3B-40DE-803A-50E07BBD32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2809C-A23D-4E8A-922A-E40164B9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ABBFE-7A42-4F49-B31D-B138ADF4C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D0655-3278-4364-9B22-7D77A05C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27991-D813-4885-BAF2-4A9B977C7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4879E-0284-4E87-8B46-383E7AB25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5A18F-3C6C-40E3-8581-C8B8FB8D8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42290-BD76-45BD-8C76-9C617AA69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682DC-857F-4E2B-A4AD-CF82734F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1701-D7CD-4B6B-8D0E-4A71D368A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6936-BC47-400A-9EEC-FE8125F70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98311-5138-4B79-8FC5-2F9D29933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3842B-A864-474F-8A72-207DED672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0CAC5-57B2-4792-B343-9DE9DC6D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8292C-EDD3-498F-9B05-5DAF12CFE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5459"/>
          <a:stretch/>
        </p:blipFill>
        <p:spPr>
          <a:xfrm>
            <a:off x="-1057" y="6271551"/>
            <a:ext cx="12193057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5C59F2-2228-43BF-9AD0-CE714DB3B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7" y="6350263"/>
            <a:ext cx="2016840" cy="5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1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1834-C373-4120-8282-EE493B42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CCE89-E802-488B-AF96-E73DF2050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18238-3030-4B42-87F0-BD349913B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828C-3793-440D-BBEA-F87009756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597B7-DF6A-403A-A9D7-C802262D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3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D471E-16DD-45A2-8FE9-3FEA21DF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24C5C-10FA-4870-B613-52BCEF784B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0EB23-029C-46DA-97EC-8172A4A4B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80230-5F40-485B-BFF0-A0E2300E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0687F-3A49-4B96-AF31-5D780D87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4471E-7D8E-42CF-800A-473CCC9B3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0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E9EF2-F447-4D28-9DC8-66AACD3BC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80A3E-D0D4-4CB9-91EB-E02822ECF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D27F2-D333-4861-A6CB-796C1DB84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13C23-D7CC-4535-A1DA-098DF4DE03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C1298-209E-4365-AEBF-7EE4151D1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5FC71C-5375-4FB5-92A7-74AEC71A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91A0A-D263-4DE4-87C5-0817BD33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FAA963-2A51-4AC3-9D15-4D75B4BE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A253-CD38-4CAC-BD21-B1E90AD66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51A79-4F3A-4BDA-ABF6-DB0D14DD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F162D-5F4A-4388-A1E1-762A72DE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6419-DED5-4351-B1B7-7DF0A26A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28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6A9BC-BEE3-4F40-9EAA-48C3B484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EC39E-2813-40E4-9750-46550B31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6D166-5194-412A-90C2-784BD219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64308-B9E6-4913-9763-3CDBE2EEF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" y="0"/>
            <a:ext cx="12191986" cy="633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58744-8514-456E-9B02-C21461AF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9D1E2-538F-4CF6-8855-011A05EF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8EC46-AA60-440E-A05C-CA9602D99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E76B5-AA7A-4FF9-AD41-20632BD8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12A5E-8D8A-4B13-B37B-B2541A05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493AB-6737-4B49-B910-09BDDCBC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3B30A-617F-414D-9B27-29B0766C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754D75-58B2-4210-9A68-E8C03E5B8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2BFC0-7603-46BB-831D-4224ABB51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96FD6-E825-4CFD-AB83-ECAD1E01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D8135-AA11-4025-9CAD-9999ED0B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C08F-B9C3-4331-ABD6-523C12A59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3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982BBC-B9C6-4863-9F6F-CA94435E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677F3-186F-4959-81E7-42BB84C29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58622-9B3E-4C79-A928-BE1987FE1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920A6-451B-4177-AF0F-AA67A52434DA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3AE8D-2757-46EA-9F8D-FE636D72F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E3640-7ACD-402C-9847-A0C5F3A30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E4F1A-5426-4118-8FF0-37F4BF716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8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b.unt.edu/plp/mentori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LP@UNT.EDU" TargetMode="External"/><Relationship Id="rId4" Type="http://schemas.openxmlformats.org/officeDocument/2006/relationships/hyperlink" Target="PLP.Xinspire.co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PLP.xinspire.co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LP@UNT.EDU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b.unt.edu/plp/people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plp.xinspire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67723" y="1076155"/>
            <a:ext cx="9992547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View this slide deck to learn more about mentoring with PLP!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41AD3-3F78-4477-A328-A5A600543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916" y="1538069"/>
            <a:ext cx="5586162" cy="5592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41E656-87A8-430B-B75D-FDAD724A6C12}"/>
              </a:ext>
            </a:extLst>
          </p:cNvPr>
          <p:cNvSpPr txBox="1"/>
          <p:nvPr/>
        </p:nvSpPr>
        <p:spPr>
          <a:xfrm>
            <a:off x="5651292" y="31104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77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11" y="134943"/>
            <a:ext cx="12192000" cy="1015432"/>
          </a:xfrm>
        </p:spPr>
        <p:txBody>
          <a:bodyPr/>
          <a:lstStyle/>
          <a:p>
            <a:pPr algn="ctr"/>
            <a:r>
              <a:rPr lang="en-US" dirty="0"/>
              <a:t>Mentoring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74" y="1047129"/>
            <a:ext cx="11710726" cy="544322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5 years of professional experience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Referral by a PLP community member (mentor, alumni, etc.)</a:t>
            </a:r>
            <a:br>
              <a:rPr lang="en-US" sz="3200" dirty="0"/>
            </a:br>
            <a:r>
              <a:rPr lang="en-US" sz="3200" dirty="0"/>
              <a:t> </a:t>
            </a:r>
            <a:r>
              <a:rPr lang="en-US" sz="3200" b="1" dirty="0"/>
              <a:t>or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 Screening call with PLP staff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Servant leadership mentality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Willingness to incorporate mentee into business aspects of organization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No previous felony convictions or listed on National Sex Offender Registry</a:t>
            </a:r>
          </a:p>
        </p:txBody>
      </p:sp>
    </p:spTree>
    <p:extLst>
      <p:ext uri="{BB962C8B-B14F-4D97-AF65-F5344CB8AC3E}">
        <p14:creationId xmlns:p14="http://schemas.microsoft.com/office/powerpoint/2010/main" val="2989460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01054" y="0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Mentoring Commitment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25" y="1068422"/>
            <a:ext cx="11792932" cy="508006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400" dirty="0"/>
              <a:t>Commitment to 1 academic year, meet once every month </a:t>
            </a:r>
            <a:endParaRPr lang="en-US" sz="32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/>
              <a:t>Paired in summer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/>
              <a:t>Mentoring from August – May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400" dirty="0"/>
              <a:t>Consistency in mentoring relationship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100" dirty="0"/>
              <a:t>Mentors are encouraged to attend all PLP events, as able</a:t>
            </a:r>
            <a:endParaRPr lang="en-US" sz="3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800" dirty="0"/>
              <a:t>Examples: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/>
              <a:t>Mentor Training (summer)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/>
              <a:t>Summer Mixer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/>
              <a:t>Fall Kick-Off (early September)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/>
              <a:t>Business After Hours (twice per semester) 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600" dirty="0"/>
              <a:t>Open PLP Meetings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400" dirty="0"/>
              <a:t>Willingness to connect with entire PLP community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000" dirty="0"/>
              <a:t>Contact information is distributed for connection among mentors and students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77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0800"/>
          </a:xfrm>
        </p:spPr>
        <p:txBody>
          <a:bodyPr/>
          <a:lstStyle/>
          <a:p>
            <a:pPr algn="ctr"/>
            <a:r>
              <a:rPr lang="en-US" dirty="0"/>
              <a:t>How to Become a Mentor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68" y="1557588"/>
            <a:ext cx="11552454" cy="361772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Visit </a:t>
            </a:r>
            <a:r>
              <a:rPr lang="en-US" sz="3200" dirty="0">
                <a:hlinkClick r:id="rId3"/>
              </a:rPr>
              <a:t>https://cob.unt.edu/plp/mentoring</a:t>
            </a:r>
            <a:r>
              <a:rPr lang="en-US" sz="3200" dirty="0"/>
              <a:t> and review all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Complete online application/mentor profile: </a:t>
            </a:r>
            <a:r>
              <a:rPr lang="en-US" sz="3200" b="1" dirty="0">
                <a:solidFill>
                  <a:srgbClr val="6B9F25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PLP.XINSPIRE.COM</a:t>
            </a:r>
            <a:r>
              <a:rPr lang="en-US" sz="3200" dirty="0">
                <a:solidFill>
                  <a:srgbClr val="6B9F25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endParaRPr lang="en-US" sz="3200" dirty="0">
              <a:solidFill>
                <a:srgbClr val="6B9F25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Conduct screening call with PLP staff, as needed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You’re eligible for matching! </a:t>
            </a:r>
          </a:p>
          <a:p>
            <a:pPr algn="ctr">
              <a:buFont typeface="Wingdings" panose="05000000000000000000" pitchFamily="2" charset="2"/>
              <a:buChar char="§"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Questions? Contact </a:t>
            </a:r>
            <a:r>
              <a:rPr lang="en-US" sz="3200" dirty="0">
                <a:solidFill>
                  <a:srgbClr val="6B9F2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PLP@UNT.EDU</a:t>
            </a:r>
            <a:r>
              <a:rPr lang="en-US" sz="3200" dirty="0">
                <a:solidFill>
                  <a:srgbClr val="6B9F2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688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170"/>
            <a:ext cx="12192000" cy="1320800"/>
          </a:xfrm>
        </p:spPr>
        <p:txBody>
          <a:bodyPr/>
          <a:lstStyle/>
          <a:p>
            <a:pPr algn="ctr"/>
            <a:r>
              <a:rPr lang="en-US" dirty="0"/>
              <a:t>Matching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4" y="1299630"/>
            <a:ext cx="6613691" cy="405614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Matching takes place during the summer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Algorithm-based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Hand-verified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Focused on Industry/Major matches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Possibility of not being matched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Dependent upon student class makeup &amp; number of mentor candidates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8"/>
          <a:stretch/>
        </p:blipFill>
        <p:spPr>
          <a:xfrm>
            <a:off x="6825619" y="1547004"/>
            <a:ext cx="4919045" cy="345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425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737" y="0"/>
            <a:ext cx="12192000" cy="1320800"/>
          </a:xfrm>
        </p:spPr>
        <p:txBody>
          <a:bodyPr/>
          <a:lstStyle/>
          <a:p>
            <a:pPr algn="ctr"/>
            <a:r>
              <a:rPr lang="en-US" dirty="0"/>
              <a:t>Xinspire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353" y="1320800"/>
            <a:ext cx="11668910" cy="33584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Software platform used to collect applications &amp; match mentoring pairs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If matched: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Xinspire becomes you main connection portal to PLP: resources, event RSVPs, platform to track your relationship, etc.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Your application becomes a “profile”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Sensitive information is hidden  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1381" y="4890869"/>
            <a:ext cx="3769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6B9F25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PLP.XINSPIRE.COM</a:t>
            </a:r>
            <a:endParaRPr lang="en-US" sz="3600" dirty="0">
              <a:solidFill>
                <a:srgbClr val="6B9F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3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8083" y="-136633"/>
            <a:ext cx="6555834" cy="1320800"/>
          </a:xfrm>
        </p:spPr>
        <p:txBody>
          <a:bodyPr/>
          <a:lstStyle/>
          <a:p>
            <a:pPr algn="ctr"/>
            <a:r>
              <a:rPr lang="en-US" dirty="0"/>
              <a:t>Mentor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73" y="1184167"/>
            <a:ext cx="11376433" cy="467094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Invitation to 5+ business networking events per 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Invitation to participate in PLP’s Mentor Certification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Access to professional development through open invitation to weekly PLP meetings &amp; online resources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Connection with mentors from dozens of companies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Opportunity to serve on PLP Board of Directors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4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>
            <a:extLst>
              <a:ext uri="{FF2B5EF4-FFF2-40B4-BE49-F238E27FC236}">
                <a16:creationId xmlns:a16="http://schemas.microsoft.com/office/drawing/2014/main" id="{B671FA52-3C4A-48BA-9013-6DDCB68EBFC4}"/>
              </a:ext>
            </a:extLst>
          </p:cNvPr>
          <p:cNvSpPr txBox="1">
            <a:spLocks/>
          </p:cNvSpPr>
          <p:nvPr/>
        </p:nvSpPr>
        <p:spPr>
          <a:xfrm>
            <a:off x="1139858" y="0"/>
            <a:ext cx="10515600" cy="530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Companies represented by our mentors: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27F93DD-C4A0-4CCC-A7A6-DE8B33099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999670"/>
              </p:ext>
            </p:extLst>
          </p:nvPr>
        </p:nvGraphicFramePr>
        <p:xfrm>
          <a:off x="222455" y="840657"/>
          <a:ext cx="3505200" cy="454152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12559695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5684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ACAP Healthworks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6742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880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Andrews Distributing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64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 Flight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982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BKD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2937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Centric Technology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CCS Fundraising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302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Ciera Bank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020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Communities Foundation of Texas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550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Cornerstone Wealth Strategies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297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East West Bank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232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Ericsson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5908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 Realty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564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Fidelity Investments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6095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Frito-Lay, Inc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00405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8646E78-4811-45A9-AD06-949259DFDD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965723"/>
              </p:ext>
            </p:extLst>
          </p:nvPr>
        </p:nvGraphicFramePr>
        <p:xfrm>
          <a:off x="3581481" y="840657"/>
          <a:ext cx="4429431" cy="5090160"/>
        </p:xfrm>
        <a:graphic>
          <a:graphicData uri="http://schemas.openxmlformats.org/drawingml/2006/table">
            <a:tbl>
              <a:tblPr/>
              <a:tblGrid>
                <a:gridCol w="4429431">
                  <a:extLst>
                    <a:ext uri="{9D8B030D-6E8A-4147-A177-3AD203B41FA5}">
                      <a16:colId xmlns:a16="http://schemas.microsoft.com/office/drawing/2014/main" val="125596956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Garza Group Custom Home and Real Estate Development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25684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6742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GM Financial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8800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Holmes Murphy &amp;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Assocaites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645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iLink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9824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Kaye/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Bassman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International Corp.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2937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Landmark Properties-The Retreat at Denton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5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Lennox International,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302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Lockheed Martin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020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Merrill Lynch Global Wealth &amp; Investment Management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550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Olicana Enterprises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02975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PACCAR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2320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Pensivia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5908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PepsiCo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1564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Peterbilt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6095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RealPage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00405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D86FB27-C26F-4580-9DCB-713AE4EF5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931897"/>
              </p:ext>
            </p:extLst>
          </p:nvPr>
        </p:nvGraphicFramePr>
        <p:xfrm>
          <a:off x="8310715" y="842620"/>
          <a:ext cx="3658829" cy="5109210"/>
        </p:xfrm>
        <a:graphic>
          <a:graphicData uri="http://schemas.openxmlformats.org/drawingml/2006/table">
            <a:tbl>
              <a:tblPr/>
              <a:tblGrid>
                <a:gridCol w="3658829">
                  <a:extLst>
                    <a:ext uri="{9D8B030D-6E8A-4147-A177-3AD203B41FA5}">
                      <a16:colId xmlns:a16="http://schemas.microsoft.com/office/drawing/2014/main" val="42183815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Revision Skincare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3591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Ryan, LLC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3273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Salesforce,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5342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Sally Beauty Holdings, Inc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664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Seven13 Enterprises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8388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SJS Communications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8779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Sports in Action LLC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35245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Swissflex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6112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Tech Mahindra Americas, Inc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504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ELM Advisory Group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9747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Triadh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562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TriMark Strategic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724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North Texas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5349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North Texas System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8881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Verizon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0207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Vizient, Inc.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68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WESCO Aircraft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0074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West Monroe Partners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787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13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63" y="84735"/>
            <a:ext cx="10228273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Corporate Sponsors</a:t>
            </a:r>
            <a:br>
              <a:rPr lang="en-US" dirty="0"/>
            </a:br>
            <a:r>
              <a:rPr lang="en-US" sz="3200" dirty="0"/>
              <a:t>2020 - 2021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A680D0-063C-46F0-BF0D-E53299404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90" y="1657480"/>
            <a:ext cx="9005018" cy="337688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09007DC-63D4-4DC1-A580-A2E499F14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63" y="84735"/>
            <a:ext cx="10228273" cy="13208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Sponsorship Opportunities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E11AD0-8439-4057-9F4D-12AD792B2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775" y="1488613"/>
            <a:ext cx="4767502" cy="3880773"/>
          </a:xfrm>
          <a:noFill/>
        </p:spPr>
        <p:txBody>
          <a:bodyPr>
            <a:noAutofit/>
          </a:bodyPr>
          <a:lstStyle/>
          <a:p>
            <a:r>
              <a:rPr lang="en-US" sz="2800" dirty="0"/>
              <a:t>Summer Mixer </a:t>
            </a:r>
          </a:p>
          <a:p>
            <a:r>
              <a:rPr lang="en-US" sz="2800" dirty="0"/>
              <a:t>Student Director Retreat</a:t>
            </a:r>
          </a:p>
          <a:p>
            <a:r>
              <a:rPr lang="en-US" sz="2800" dirty="0"/>
              <a:t>Business After Hours events </a:t>
            </a:r>
          </a:p>
          <a:p>
            <a:r>
              <a:rPr lang="en-US" sz="2800" dirty="0"/>
              <a:t>Fall Kick-Off</a:t>
            </a:r>
          </a:p>
          <a:p>
            <a:r>
              <a:rPr lang="en-US" sz="2800" dirty="0"/>
              <a:t>Mentor Training</a:t>
            </a:r>
          </a:p>
          <a:p>
            <a:r>
              <a:rPr lang="en-US" sz="2800" dirty="0"/>
              <a:t>Apparel Sponsor</a:t>
            </a:r>
          </a:p>
          <a:p>
            <a:r>
              <a:rPr lang="en-US" sz="2800" dirty="0"/>
              <a:t>Technology Sponsor </a:t>
            </a:r>
          </a:p>
          <a:p>
            <a:r>
              <a:rPr lang="en-US" sz="2800" dirty="0"/>
              <a:t>+ Endless Possibilities!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F4633-E4E9-4473-9A5F-9CF8B541E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47" y="1765299"/>
            <a:ext cx="5064489" cy="3376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7465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4148" y="2310143"/>
            <a:ext cx="8143703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/>
              <a:t>Frequently Asked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338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4621"/>
            <a:ext cx="12192000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Mentoring with the </a:t>
            </a:r>
            <a:br>
              <a:rPr lang="en-US" dirty="0"/>
            </a:br>
            <a:r>
              <a:rPr lang="en-US" dirty="0"/>
              <a:t>Professional Leadership Program</a:t>
            </a:r>
            <a:endParaRPr lang="en-US" sz="3600" dirty="0"/>
          </a:p>
        </p:txBody>
      </p:sp>
      <p:sp>
        <p:nvSpPr>
          <p:cNvPr id="6" name="Text Placeholder 1"/>
          <p:cNvSpPr>
            <a:spLocks noGrp="1"/>
          </p:cNvSpPr>
          <p:nvPr>
            <p:ph idx="1"/>
          </p:nvPr>
        </p:nvSpPr>
        <p:spPr>
          <a:xfrm>
            <a:off x="1066970" y="2043789"/>
            <a:ext cx="5973973" cy="402336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This slide deck </a:t>
            </a:r>
            <a:r>
              <a:rPr lang="en-US" b="1" dirty="0"/>
              <a:t>covers: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PLP Overview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Student Selection &amp; Experience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PLP Core Competencies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Mentoring Overview &amp; Selection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Mentor Matching Process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Mentor Benefits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FAQ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85" y="2940794"/>
            <a:ext cx="3937245" cy="222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0622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Do I have to attend the weekly PLP meetings?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196" y="2174533"/>
            <a:ext cx="11434712" cy="161504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You are welcome to join us for “open” meetings, but it is not an expectation.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Open meeting dates/information are posted on Xinspire at the beginning of each semester</a:t>
            </a:r>
          </a:p>
        </p:txBody>
      </p:sp>
    </p:spTree>
    <p:extLst>
      <p:ext uri="{BB962C8B-B14F-4D97-AF65-F5344CB8AC3E}">
        <p14:creationId xmlns:p14="http://schemas.microsoft.com/office/powerpoint/2010/main" val="3202867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005" y="195443"/>
            <a:ext cx="10515600" cy="1325563"/>
          </a:xfrm>
        </p:spPr>
        <p:txBody>
          <a:bodyPr/>
          <a:lstStyle/>
          <a:p>
            <a:r>
              <a:rPr lang="en-US" dirty="0"/>
              <a:t>I can’t get my mentee a job. Is that okay?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PLP is </a:t>
            </a:r>
            <a:r>
              <a:rPr lang="en-US" sz="3200" b="1" dirty="0"/>
              <a:t>not </a:t>
            </a:r>
            <a:r>
              <a:rPr lang="en-US" sz="3200" dirty="0"/>
              <a:t>a career placement program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It is </a:t>
            </a:r>
            <a:r>
              <a:rPr lang="en-US" sz="3200" b="1" dirty="0"/>
              <a:t>not</a:t>
            </a:r>
            <a:r>
              <a:rPr lang="en-US" sz="3200" dirty="0"/>
              <a:t> your job to get them a job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Your role as a mentor is to share experiences &amp; help them form their own path</a:t>
            </a:r>
          </a:p>
        </p:txBody>
      </p:sp>
    </p:spTree>
    <p:extLst>
      <p:ext uri="{BB962C8B-B14F-4D97-AF65-F5344CB8AC3E}">
        <p14:creationId xmlns:p14="http://schemas.microsoft.com/office/powerpoint/2010/main" val="389653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199077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Denton is really far! </a:t>
            </a:r>
            <a:br>
              <a:rPr lang="en-US" dirty="0"/>
            </a:br>
            <a:r>
              <a:rPr lang="en-US" dirty="0"/>
              <a:t>Do I have to meet my mentee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7" y="1806628"/>
            <a:ext cx="11500700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During typical semesters, we encourage you to meet with your mentee in person. During COVID circumstances, you can utilize Zoom, Skype, FaceTime, etc.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Please indicate your willingness to travel for in-person meetings on the application. We will pair students without a car based on your travel preference.</a:t>
            </a:r>
          </a:p>
        </p:txBody>
      </p:sp>
    </p:spTree>
    <p:extLst>
      <p:ext uri="{BB962C8B-B14F-4D97-AF65-F5344CB8AC3E}">
        <p14:creationId xmlns:p14="http://schemas.microsoft.com/office/powerpoint/2010/main" val="3048294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233896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I’ve never mentored before. </a:t>
            </a:r>
            <a:br>
              <a:rPr lang="en-US" dirty="0"/>
            </a:br>
            <a:r>
              <a:rPr lang="en-US" dirty="0"/>
              <a:t>What do I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806627"/>
            <a:ext cx="11125025" cy="388077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We provide resources to help you navigate through the mentoring experience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The Mentor Certification through PLP provides a checklist of topics and discussions to have each semester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We will provide you with mentor training tips and ideas to connect with your mentee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We will connect you with other new and returning mentors in the PLP community </a:t>
            </a:r>
          </a:p>
        </p:txBody>
      </p:sp>
    </p:spTree>
    <p:extLst>
      <p:ext uri="{BB962C8B-B14F-4D97-AF65-F5344CB8AC3E}">
        <p14:creationId xmlns:p14="http://schemas.microsoft.com/office/powerpoint/2010/main" val="2029978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666" y="15696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Other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0334" y="1477761"/>
            <a:ext cx="6974346" cy="17652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Contact </a:t>
            </a:r>
            <a:r>
              <a:rPr lang="en-US" sz="4400" dirty="0">
                <a:solidFill>
                  <a:srgbClr val="6B9F2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PLP@UNT.EDU</a:t>
            </a:r>
            <a:r>
              <a:rPr lang="en-US" sz="4400" dirty="0">
                <a:solidFill>
                  <a:srgbClr val="6B9F25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400" dirty="0"/>
              <a:t>or one of our staff members. </a:t>
            </a:r>
            <a:endParaRPr lang="en-US" sz="4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2B494D-627B-42DF-AAFD-75267B5AC486}"/>
              </a:ext>
            </a:extLst>
          </p:cNvPr>
          <p:cNvSpPr txBox="1">
            <a:spLocks/>
          </p:cNvSpPr>
          <p:nvPr/>
        </p:nvSpPr>
        <p:spPr>
          <a:xfrm>
            <a:off x="791852" y="3091316"/>
            <a:ext cx="10275216" cy="1765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dirty="0"/>
              <a:t>View staff contact information here: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6B9F2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https://cob.unt.edu/plp/people</a:t>
            </a:r>
            <a:endParaRPr lang="en-US" sz="4400" dirty="0">
              <a:solidFill>
                <a:srgbClr val="6B9F25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45439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57149" y="2179860"/>
            <a:ext cx="8143703" cy="9899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600" dirty="0">
                <a:solidFill>
                  <a:srgbClr val="6B9F25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PLP.XINSPIRE.COM</a:t>
            </a:r>
            <a:endParaRPr lang="en-US" dirty="0">
              <a:solidFill>
                <a:srgbClr val="6B9F2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200484-DA27-4042-966B-1CDC5DD85F01}"/>
              </a:ext>
            </a:extLst>
          </p:cNvPr>
          <p:cNvSpPr txBox="1"/>
          <p:nvPr/>
        </p:nvSpPr>
        <p:spPr>
          <a:xfrm>
            <a:off x="2011524" y="3041818"/>
            <a:ext cx="863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Apply by June 1, 2021</a:t>
            </a:r>
          </a:p>
        </p:txBody>
      </p:sp>
    </p:spTree>
    <p:extLst>
      <p:ext uri="{BB962C8B-B14F-4D97-AF65-F5344CB8AC3E}">
        <p14:creationId xmlns:p14="http://schemas.microsoft.com/office/powerpoint/2010/main" val="1631252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017" y="94006"/>
            <a:ext cx="10991847" cy="1320800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Professional Leadership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5314" y="4300849"/>
            <a:ext cx="9241107" cy="1643224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3600" b="1" cap="all" dirty="0"/>
              <a:t>CULTIVATING SERVANT LEADERSHIP IN UNT STUDENTS THROUGH WEEKLY meetings &amp; CONNECTION WITH INDUSTRY MENTORS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1232621"/>
            <a:ext cx="6762750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281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title"/>
          </p:nvPr>
        </p:nvSpPr>
        <p:spPr>
          <a:xfrm>
            <a:off x="186199" y="367844"/>
            <a:ext cx="11169225" cy="707886"/>
          </a:xfrm>
        </p:spPr>
        <p:txBody>
          <a:bodyPr>
            <a:normAutofit/>
          </a:bodyPr>
          <a:lstStyle/>
          <a:p>
            <a:pPr algn="ctr"/>
            <a:r>
              <a:rPr lang="en-US" sz="4300" dirty="0"/>
              <a:t>PLP Student Selection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1008668" y="1375401"/>
            <a:ext cx="7536228" cy="6219565"/>
          </a:xfrm>
          <a:noFill/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Application Requirements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Cumulative GPA: 3.25+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Sophomore, junior, senior, or graduate student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Coachable mentality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Presently enrolled at UNT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/>
              <a:t>Application Process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Apply online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In-person interview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Selection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New member orientation to accept membership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000" dirty="0"/>
              <a:t>Full academic year commitment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10748" r="15326"/>
          <a:stretch/>
        </p:blipFill>
        <p:spPr>
          <a:xfrm>
            <a:off x="7667287" y="1375401"/>
            <a:ext cx="3194991" cy="254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287" y="4011884"/>
            <a:ext cx="3194991" cy="212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563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title"/>
          </p:nvPr>
        </p:nvSpPr>
        <p:spPr>
          <a:xfrm>
            <a:off x="2377280" y="149826"/>
            <a:ext cx="7437440" cy="759732"/>
          </a:xfrm>
        </p:spPr>
        <p:txBody>
          <a:bodyPr>
            <a:normAutofit/>
          </a:bodyPr>
          <a:lstStyle/>
          <a:p>
            <a:pPr algn="ctr"/>
            <a:r>
              <a:rPr lang="en-US" sz="4300" dirty="0"/>
              <a:t>PLP Student Member Experience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1272927" y="1067642"/>
            <a:ext cx="7797486" cy="4875957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Weekly Meetings – </a:t>
            </a:r>
            <a:r>
              <a:rPr lang="en-US" sz="2800" dirty="0"/>
              <a:t>Wednesdays at 5:00 p.m.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Speaker/Facilitator – Subject Matter Experts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Cluster Time – Student Director-Led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400" dirty="0"/>
              <a:t>Case Study/Presentation Competition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Mentoring Relationship 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Meet monthly at minimum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1/1 Goal Sessions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With Student Director (peer mentor)</a:t>
            </a:r>
            <a:endParaRPr lang="en-US" sz="26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Business After Hours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600" dirty="0"/>
              <a:t>Twice per semester on Wednesday nights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Volunteering Commitment </a:t>
            </a:r>
            <a:endParaRPr lang="en-US" sz="28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Social Events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/>
              <a:t>Invitations to campus &amp; corporate partner opportunities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8" b="4626"/>
          <a:stretch/>
        </p:blipFill>
        <p:spPr>
          <a:xfrm>
            <a:off x="7508784" y="997032"/>
            <a:ext cx="3610947" cy="215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88" r="4282"/>
          <a:stretch/>
        </p:blipFill>
        <p:spPr>
          <a:xfrm>
            <a:off x="7520038" y="3236336"/>
            <a:ext cx="3613640" cy="19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16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title"/>
          </p:nvPr>
        </p:nvSpPr>
        <p:spPr>
          <a:xfrm>
            <a:off x="345233" y="816349"/>
            <a:ext cx="6752254" cy="220301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+mn-lt"/>
                <a:ea typeface="+mn-ea"/>
                <a:cs typeface="+mn-cs"/>
              </a:rPr>
              <a:t>2020 – 2021 </a:t>
            </a:r>
            <a:br>
              <a:rPr lang="en-US" sz="7200" dirty="0">
                <a:latin typeface="+mn-lt"/>
                <a:ea typeface="+mn-ea"/>
                <a:cs typeface="+mn-cs"/>
              </a:rPr>
            </a:br>
            <a:r>
              <a:rPr lang="en-US" sz="7200" dirty="0">
                <a:latin typeface="+mn-lt"/>
                <a:ea typeface="+mn-ea"/>
                <a:cs typeface="+mn-cs"/>
              </a:rPr>
              <a:t>PLP Class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5490BA-9D50-447E-80BD-BBE7ED12D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87" y="46943"/>
            <a:ext cx="5164444" cy="3756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E9806-59E0-4EDE-90EA-E8AB1C2E2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4" y="3949510"/>
            <a:ext cx="9840686" cy="2908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459F8-927B-4965-9D97-1BE8BDCCD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640364"/>
            <a:ext cx="2787445" cy="221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07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21F94-0763-4CE4-83F3-D41CE427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3" y="476402"/>
            <a:ext cx="11868114" cy="529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34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9" y="-93153"/>
            <a:ext cx="12191999" cy="1320800"/>
          </a:xfrm>
        </p:spPr>
        <p:txBody>
          <a:bodyPr/>
          <a:lstStyle/>
          <a:p>
            <a:pPr algn="ctr"/>
            <a:r>
              <a:rPr lang="en-US" dirty="0"/>
              <a:t>PLP Core Competencies</a:t>
            </a:r>
            <a:br>
              <a:rPr lang="en-US" dirty="0"/>
            </a:br>
            <a:r>
              <a:rPr lang="en-US" sz="1400" dirty="0"/>
              <a:t>PLP curriculum is focused on delivering content to our student members that is connected to one of these 7 core competencies. 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162859" y="3482101"/>
            <a:ext cx="2290779" cy="2083130"/>
            <a:chOff x="5186083" y="1286432"/>
            <a:chExt cx="1586753" cy="1569662"/>
          </a:xfrm>
        </p:grpSpPr>
        <p:sp>
          <p:nvSpPr>
            <p:cNvPr id="5" name="Rectangle 4"/>
            <p:cNvSpPr/>
            <p:nvPr/>
          </p:nvSpPr>
          <p:spPr>
            <a:xfrm>
              <a:off x="5186083" y="1286434"/>
              <a:ext cx="1586753" cy="1569660"/>
            </a:xfrm>
            <a:prstGeom prst="rect">
              <a:avLst/>
            </a:prstGeom>
            <a:noFill/>
            <a:ln w="28575">
              <a:solidFill>
                <a:srgbClr val="048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86083" y="1286432"/>
              <a:ext cx="1586753" cy="626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Problem Solving</a:t>
              </a:r>
            </a:p>
            <a:p>
              <a:pPr lvl="0" algn="ctr" fontAlgn="ctr"/>
              <a:r>
                <a:rPr lang="en-US" sz="14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Do decisions make economic sense</a:t>
              </a:r>
              <a:endParaRPr 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t="-102"/>
          <a:stretch/>
        </p:blipFill>
        <p:spPr>
          <a:xfrm>
            <a:off x="6765342" y="4338342"/>
            <a:ext cx="1085813" cy="97277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57657" y="3481465"/>
            <a:ext cx="2290779" cy="2083130"/>
            <a:chOff x="5186083" y="1286432"/>
            <a:chExt cx="1586753" cy="1569662"/>
          </a:xfrm>
        </p:grpSpPr>
        <p:sp>
          <p:nvSpPr>
            <p:cNvPr id="9" name="Rectangle 8"/>
            <p:cNvSpPr/>
            <p:nvPr/>
          </p:nvSpPr>
          <p:spPr>
            <a:xfrm>
              <a:off x="5186083" y="1286434"/>
              <a:ext cx="1586753" cy="1569660"/>
            </a:xfrm>
            <a:prstGeom prst="rect">
              <a:avLst/>
            </a:prstGeom>
            <a:noFill/>
            <a:ln w="28575">
              <a:solidFill>
                <a:srgbClr val="048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86083" y="1286432"/>
              <a:ext cx="1586753" cy="788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lang="en-US" sz="20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Communication</a:t>
              </a:r>
            </a:p>
            <a:p>
              <a:pPr lvl="0" algn="ctr" fontAlgn="ctr"/>
              <a:r>
                <a:rPr lang="en-US" sz="14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Professional messaging through all mediums</a:t>
              </a:r>
              <a:b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endParaRPr 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137" y="4419134"/>
            <a:ext cx="1211818" cy="9739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398734" y="1200392"/>
            <a:ext cx="2290781" cy="2083130"/>
            <a:chOff x="5186082" y="1286432"/>
            <a:chExt cx="1586754" cy="1569662"/>
          </a:xfrm>
        </p:grpSpPr>
        <p:sp>
          <p:nvSpPr>
            <p:cNvPr id="13" name="Rectangle 12"/>
            <p:cNvSpPr/>
            <p:nvPr/>
          </p:nvSpPr>
          <p:spPr>
            <a:xfrm>
              <a:off x="5186083" y="1286434"/>
              <a:ext cx="1586753" cy="1569660"/>
            </a:xfrm>
            <a:prstGeom prst="rect">
              <a:avLst/>
            </a:prstGeom>
            <a:noFill/>
            <a:ln w="28575">
              <a:solidFill>
                <a:srgbClr val="048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86082" y="1286432"/>
              <a:ext cx="1586753" cy="579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lang="en-US" sz="16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Diversity &amp; Inclusion</a:t>
              </a:r>
            </a:p>
            <a:p>
              <a:pPr lvl="0" algn="ctr" fontAlgn="ctr"/>
              <a:r>
                <a:rPr lang="en-US" sz="1400" i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Current with different values &amp; perspectives</a:t>
              </a:r>
              <a:endParaRPr lang="en-US" sz="1200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08" y="2244975"/>
            <a:ext cx="972776" cy="97277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750722" y="3481465"/>
            <a:ext cx="2290779" cy="2083130"/>
            <a:chOff x="5186083" y="1286432"/>
            <a:chExt cx="1586753" cy="1569662"/>
          </a:xfrm>
        </p:grpSpPr>
        <p:sp>
          <p:nvSpPr>
            <p:cNvPr id="17" name="Rectangle 16"/>
            <p:cNvSpPr/>
            <p:nvPr/>
          </p:nvSpPr>
          <p:spPr>
            <a:xfrm>
              <a:off x="5186083" y="1286434"/>
              <a:ext cx="1586753" cy="1569660"/>
            </a:xfrm>
            <a:prstGeom prst="rect">
              <a:avLst/>
            </a:prstGeom>
            <a:noFill/>
            <a:ln w="28575">
              <a:solidFill>
                <a:srgbClr val="048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6083" y="1286432"/>
              <a:ext cx="1586753" cy="463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lang="en-US" sz="2000" b="1" dirty="0">
                  <a:solidFill>
                    <a:prstClr val="black"/>
                  </a:solidFill>
                </a:rPr>
                <a:t>Teamwork</a:t>
              </a:r>
              <a:br>
                <a:rPr lang="en-US" sz="1600" dirty="0">
                  <a:solidFill>
                    <a:prstClr val="black"/>
                  </a:solidFill>
                </a:rPr>
              </a:br>
              <a:r>
                <a:rPr lang="en-US" sz="1400" i="1" dirty="0">
                  <a:solidFill>
                    <a:prstClr val="black"/>
                  </a:solidFill>
                </a:rPr>
                <a:t>Trust and Accountability</a:t>
              </a:r>
              <a:endParaRPr lang="en-US" sz="1600" i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283" y="4362847"/>
            <a:ext cx="990176" cy="94827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02021" y="1187767"/>
            <a:ext cx="2290779" cy="2083130"/>
            <a:chOff x="5156843" y="2501990"/>
            <a:chExt cx="1731747" cy="1681892"/>
          </a:xfrm>
        </p:grpSpPr>
        <p:grpSp>
          <p:nvGrpSpPr>
            <p:cNvPr id="21" name="Group 20"/>
            <p:cNvGrpSpPr/>
            <p:nvPr/>
          </p:nvGrpSpPr>
          <p:grpSpPr>
            <a:xfrm>
              <a:off x="5156843" y="2501990"/>
              <a:ext cx="1731747" cy="1681892"/>
              <a:chOff x="5186083" y="1286432"/>
              <a:chExt cx="1586753" cy="156966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186083" y="1286434"/>
                <a:ext cx="1586753" cy="1569660"/>
              </a:xfrm>
              <a:prstGeom prst="rect">
                <a:avLst/>
              </a:prstGeom>
              <a:noFill/>
              <a:ln w="28575">
                <a:solidFill>
                  <a:srgbClr val="0481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186083" y="1286432"/>
                <a:ext cx="1586753" cy="695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ctr"/>
                <a:r>
                  <a:rPr lang="en-US" sz="2000" b="1" dirty="0">
                    <a:solidFill>
                      <a:prstClr val="black"/>
                    </a:solidFill>
                  </a:rPr>
                  <a:t>Servant Leadership</a:t>
                </a:r>
                <a:br>
                  <a:rPr lang="en-US" sz="1600" b="1" dirty="0">
                    <a:solidFill>
                      <a:prstClr val="black"/>
                    </a:solidFill>
                  </a:rPr>
                </a:br>
                <a:r>
                  <a:rPr lang="en-US" sz="1400" i="1" dirty="0">
                    <a:solidFill>
                      <a:prstClr val="black"/>
                    </a:solidFill>
                  </a:rPr>
                  <a:t>What more can I do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89" t="26784"/>
            <a:stretch/>
          </p:blipFill>
          <p:spPr>
            <a:xfrm>
              <a:off x="5729608" y="3444578"/>
              <a:ext cx="567151" cy="6997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2205308" y="1200392"/>
            <a:ext cx="2290779" cy="2083130"/>
            <a:chOff x="5186083" y="1286432"/>
            <a:chExt cx="1586753" cy="1569662"/>
          </a:xfrm>
        </p:grpSpPr>
        <p:sp>
          <p:nvSpPr>
            <p:cNvPr id="26" name="Rectangle 25"/>
            <p:cNvSpPr/>
            <p:nvPr/>
          </p:nvSpPr>
          <p:spPr>
            <a:xfrm>
              <a:off x="5186083" y="1286434"/>
              <a:ext cx="1586753" cy="1569660"/>
            </a:xfrm>
            <a:prstGeom prst="rect">
              <a:avLst/>
            </a:prstGeom>
            <a:noFill/>
            <a:ln w="28575">
              <a:solidFill>
                <a:srgbClr val="0481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186083" y="1286432"/>
              <a:ext cx="1586753" cy="788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/>
              <a:r>
                <a:rPr lang="en-US" sz="2000" b="1" dirty="0">
                  <a:solidFill>
                    <a:prstClr val="black"/>
                  </a:solidFill>
                </a:rPr>
                <a:t>Stewardship</a:t>
              </a:r>
              <a:br>
                <a:rPr lang="en-US" sz="1600" dirty="0">
                  <a:solidFill>
                    <a:prstClr val="black"/>
                  </a:solidFill>
                </a:rPr>
              </a:br>
              <a:r>
                <a:rPr lang="en-US" sz="1400" i="1" dirty="0">
                  <a:solidFill>
                    <a:prstClr val="black"/>
                  </a:solidFill>
                </a:rPr>
                <a:t>How actions drive personal and program performance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88333" y="2205661"/>
            <a:ext cx="1089905" cy="1010433"/>
            <a:chOff x="6970079" y="2178839"/>
            <a:chExt cx="1933086" cy="1993886"/>
          </a:xfrm>
          <a:solidFill>
            <a:srgbClr val="007A3D"/>
          </a:solidFill>
        </p:grpSpPr>
        <p:grpSp>
          <p:nvGrpSpPr>
            <p:cNvPr id="29" name="Group 28"/>
            <p:cNvGrpSpPr/>
            <p:nvPr/>
          </p:nvGrpSpPr>
          <p:grpSpPr>
            <a:xfrm rot="20340602" flipH="1">
              <a:off x="6970079" y="2178839"/>
              <a:ext cx="1933086" cy="1993886"/>
              <a:chOff x="7197897" y="2434340"/>
              <a:chExt cx="1426353" cy="1471216"/>
            </a:xfrm>
            <a:grpFill/>
          </p:grpSpPr>
          <p:sp>
            <p:nvSpPr>
              <p:cNvPr id="43" name="Circular Arrow 42"/>
              <p:cNvSpPr/>
              <p:nvPr/>
            </p:nvSpPr>
            <p:spPr>
              <a:xfrm rot="19480670">
                <a:off x="7258680" y="2549672"/>
                <a:ext cx="1355884" cy="1355884"/>
              </a:xfrm>
              <a:prstGeom prst="circularArrow">
                <a:avLst>
                  <a:gd name="adj1" fmla="val 5895"/>
                  <a:gd name="adj2" fmla="val 1097755"/>
                  <a:gd name="adj3" fmla="val 16928384"/>
                  <a:gd name="adj4" fmla="val 12892160"/>
                  <a:gd name="adj5" fmla="val 6562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Circular Arrow 43"/>
              <p:cNvSpPr/>
              <p:nvPr/>
            </p:nvSpPr>
            <p:spPr>
              <a:xfrm rot="5155592">
                <a:off x="7197897" y="2497840"/>
                <a:ext cx="1355884" cy="1355884"/>
              </a:xfrm>
              <a:prstGeom prst="circularArrow">
                <a:avLst>
                  <a:gd name="adj1" fmla="val 5895"/>
                  <a:gd name="adj2" fmla="val 1097755"/>
                  <a:gd name="adj3" fmla="val 16928384"/>
                  <a:gd name="adj4" fmla="val 12892160"/>
                  <a:gd name="adj5" fmla="val 6562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Circular Arrow 44"/>
              <p:cNvSpPr/>
              <p:nvPr/>
            </p:nvSpPr>
            <p:spPr>
              <a:xfrm rot="12423441">
                <a:off x="7268368" y="2434340"/>
                <a:ext cx="1355882" cy="1355882"/>
              </a:xfrm>
              <a:prstGeom prst="circularArrow">
                <a:avLst>
                  <a:gd name="adj1" fmla="val 5895"/>
                  <a:gd name="adj2" fmla="val 1097755"/>
                  <a:gd name="adj3" fmla="val 16928384"/>
                  <a:gd name="adj4" fmla="val 12892160"/>
                  <a:gd name="adj5" fmla="val 6562"/>
                </a:avLst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30" name="Group 29"/>
            <p:cNvGrpSpPr/>
            <p:nvPr/>
          </p:nvGrpSpPr>
          <p:grpSpPr>
            <a:xfrm>
              <a:off x="7197897" y="2434340"/>
              <a:ext cx="1426353" cy="1471216"/>
              <a:chOff x="7197897" y="2434340"/>
              <a:chExt cx="1426353" cy="1471216"/>
            </a:xfrm>
            <a:grpFill/>
          </p:grpSpPr>
          <p:grpSp>
            <p:nvGrpSpPr>
              <p:cNvPr id="31" name="Group 30"/>
              <p:cNvGrpSpPr/>
              <p:nvPr/>
            </p:nvGrpSpPr>
            <p:grpSpPr>
              <a:xfrm>
                <a:off x="7197897" y="2434340"/>
                <a:ext cx="1426353" cy="1471216"/>
                <a:chOff x="7197897" y="2434340"/>
                <a:chExt cx="1426353" cy="1471216"/>
              </a:xfrm>
              <a:grpFill/>
            </p:grpSpPr>
            <p:sp>
              <p:nvSpPr>
                <p:cNvPr id="40" name="Circular Arrow 39"/>
                <p:cNvSpPr/>
                <p:nvPr/>
              </p:nvSpPr>
              <p:spPr>
                <a:xfrm rot="19480670">
                  <a:off x="7258680" y="2549672"/>
                  <a:ext cx="1355884" cy="1355884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1" name="Circular Arrow 40"/>
                <p:cNvSpPr/>
                <p:nvPr/>
              </p:nvSpPr>
              <p:spPr>
                <a:xfrm rot="5155592">
                  <a:off x="7197897" y="2497840"/>
                  <a:ext cx="1355884" cy="1355884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2" name="Circular Arrow 41"/>
                <p:cNvSpPr/>
                <p:nvPr/>
              </p:nvSpPr>
              <p:spPr>
                <a:xfrm rot="12423441">
                  <a:off x="7268368" y="2434340"/>
                  <a:ext cx="1355882" cy="1355882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grpSp>
            <p:nvGrpSpPr>
              <p:cNvPr id="32" name="Group 31"/>
              <p:cNvGrpSpPr/>
              <p:nvPr/>
            </p:nvGrpSpPr>
            <p:grpSpPr>
              <a:xfrm flipH="1">
                <a:off x="7446385" y="2660134"/>
                <a:ext cx="999848" cy="1031296"/>
                <a:chOff x="7197897" y="2434340"/>
                <a:chExt cx="1426353" cy="1471216"/>
              </a:xfrm>
              <a:grpFill/>
            </p:grpSpPr>
            <p:sp>
              <p:nvSpPr>
                <p:cNvPr id="37" name="Circular Arrow 36"/>
                <p:cNvSpPr/>
                <p:nvPr/>
              </p:nvSpPr>
              <p:spPr>
                <a:xfrm rot="19480670">
                  <a:off x="7258680" y="2549672"/>
                  <a:ext cx="1355884" cy="1355884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8" name="Circular Arrow 37"/>
                <p:cNvSpPr/>
                <p:nvPr/>
              </p:nvSpPr>
              <p:spPr>
                <a:xfrm rot="5155592">
                  <a:off x="7197897" y="2497840"/>
                  <a:ext cx="1355884" cy="1355884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9" name="Circular Arrow 38"/>
                <p:cNvSpPr/>
                <p:nvPr/>
              </p:nvSpPr>
              <p:spPr>
                <a:xfrm rot="12423441">
                  <a:off x="7268368" y="2434340"/>
                  <a:ext cx="1355882" cy="1355882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  <p:grpSp>
            <p:nvGrpSpPr>
              <p:cNvPr id="33" name="Group 32"/>
              <p:cNvGrpSpPr/>
              <p:nvPr/>
            </p:nvGrpSpPr>
            <p:grpSpPr>
              <a:xfrm flipH="1" flipV="1">
                <a:off x="7617318" y="2836443"/>
                <a:ext cx="657982" cy="678678"/>
                <a:chOff x="7197897" y="2434340"/>
                <a:chExt cx="1426353" cy="1471216"/>
              </a:xfrm>
              <a:grpFill/>
            </p:grpSpPr>
            <p:sp>
              <p:nvSpPr>
                <p:cNvPr id="34" name="Circular Arrow 33"/>
                <p:cNvSpPr/>
                <p:nvPr/>
              </p:nvSpPr>
              <p:spPr>
                <a:xfrm rot="19480670">
                  <a:off x="7258680" y="2549672"/>
                  <a:ext cx="1355884" cy="1355884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5" name="Circular Arrow 34"/>
                <p:cNvSpPr/>
                <p:nvPr/>
              </p:nvSpPr>
              <p:spPr>
                <a:xfrm rot="5155592">
                  <a:off x="7197897" y="2497840"/>
                  <a:ext cx="1355884" cy="1355884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6" name="Circular Arrow 35"/>
                <p:cNvSpPr/>
                <p:nvPr/>
              </p:nvSpPr>
              <p:spPr>
                <a:xfrm rot="12423441">
                  <a:off x="7268368" y="2434340"/>
                  <a:ext cx="1355882" cy="1355882"/>
                </a:xfrm>
                <a:prstGeom prst="circularArrow">
                  <a:avLst>
                    <a:gd name="adj1" fmla="val 5895"/>
                    <a:gd name="adj2" fmla="val 1097755"/>
                    <a:gd name="adj3" fmla="val 16928384"/>
                    <a:gd name="adj4" fmla="val 12892160"/>
                    <a:gd name="adj5" fmla="val 6562"/>
                  </a:avLst>
                </a:prstGeom>
                <a:grpFill/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</p:grpSp>
      <p:grpSp>
        <p:nvGrpSpPr>
          <p:cNvPr id="46" name="Group 45"/>
          <p:cNvGrpSpPr/>
          <p:nvPr/>
        </p:nvGrpSpPr>
        <p:grpSpPr>
          <a:xfrm>
            <a:off x="8555924" y="3481465"/>
            <a:ext cx="2290779" cy="2083130"/>
            <a:chOff x="6538191" y="4678568"/>
            <a:chExt cx="1731747" cy="1681892"/>
          </a:xfrm>
        </p:grpSpPr>
        <p:grpSp>
          <p:nvGrpSpPr>
            <p:cNvPr id="47" name="Group 46"/>
            <p:cNvGrpSpPr/>
            <p:nvPr/>
          </p:nvGrpSpPr>
          <p:grpSpPr>
            <a:xfrm>
              <a:off x="6538191" y="4678568"/>
              <a:ext cx="1731747" cy="1681892"/>
              <a:chOff x="5186083" y="1286432"/>
              <a:chExt cx="1586753" cy="1569662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186083" y="1286434"/>
                <a:ext cx="1586753" cy="1569660"/>
              </a:xfrm>
              <a:prstGeom prst="rect">
                <a:avLst/>
              </a:prstGeom>
              <a:noFill/>
              <a:ln w="28575">
                <a:solidFill>
                  <a:srgbClr val="04813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186083" y="1286432"/>
                <a:ext cx="1586753" cy="4870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fontAlgn="ctr"/>
                <a:r>
                  <a:rPr lang="en-US" sz="2000" b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Ethical Practice</a:t>
                </a:r>
              </a:p>
              <a:p>
                <a:pPr lvl="0" algn="ctr" fontAlgn="ctr"/>
                <a:r>
                  <a:rPr lang="en-US" sz="1600" i="1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Integrity at all times</a:t>
                </a: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169" y="5424005"/>
              <a:ext cx="1029999" cy="6986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90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766" y="0"/>
            <a:ext cx="5430416" cy="829387"/>
          </a:xfrm>
        </p:spPr>
        <p:txBody>
          <a:bodyPr/>
          <a:lstStyle/>
          <a:p>
            <a:r>
              <a:rPr lang="en-US" dirty="0"/>
              <a:t>Mentoring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587" y="1065057"/>
            <a:ext cx="7436498" cy="460987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Paired 1-on-1 with a PLP student in your area of expertise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Monthly meeting with mentee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000" dirty="0"/>
              <a:t>Focused on required development topics (provided through a PLP mentoring guide)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Opportunity to attend PLP workshops &amp; networking events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/>
              <a:t>Personal satisfaction from investing in the next generation of leaders</a:t>
            </a: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" b="2135"/>
          <a:stretch/>
        </p:blipFill>
        <p:spPr>
          <a:xfrm>
            <a:off x="7707086" y="3184809"/>
            <a:ext cx="4160601" cy="288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085" y="597839"/>
            <a:ext cx="4160601" cy="2355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769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1306</Words>
  <Application>Microsoft Office PowerPoint</Application>
  <PresentationFormat>Widescreen</PresentationFormat>
  <Paragraphs>224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Professional Leadership Program</vt:lpstr>
      <vt:lpstr>PLP Student Selection</vt:lpstr>
      <vt:lpstr>PLP Student Member Experience</vt:lpstr>
      <vt:lpstr>2020 – 2021  PLP Class</vt:lpstr>
      <vt:lpstr>PowerPoint Presentation</vt:lpstr>
      <vt:lpstr>PLP Core Competencies PLP curriculum is focused on delivering content to our student members that is connected to one of these 7 core competencies. </vt:lpstr>
      <vt:lpstr>Mentoring Overview</vt:lpstr>
      <vt:lpstr>Mentoring Criteria</vt:lpstr>
      <vt:lpstr>Mentoring Commitment</vt:lpstr>
      <vt:lpstr>How to Become a Mentor</vt:lpstr>
      <vt:lpstr>Matching Process</vt:lpstr>
      <vt:lpstr>Xinspire</vt:lpstr>
      <vt:lpstr>Mentor Benefits</vt:lpstr>
      <vt:lpstr>PowerPoint Presentation</vt:lpstr>
      <vt:lpstr>Corporate Sponsors 2020 - 2021</vt:lpstr>
      <vt:lpstr>Sponsorship Opportunities</vt:lpstr>
      <vt:lpstr>Frequently Asked Questions</vt:lpstr>
      <vt:lpstr>Do I have to attend the weekly PLP meetings?</vt:lpstr>
      <vt:lpstr>I can’t get my mentee a job. Is that okay?</vt:lpstr>
      <vt:lpstr>Denton is really far!  Do I have to meet my mentee there?</vt:lpstr>
      <vt:lpstr>I’ve never mentored before.  What do I do?</vt:lpstr>
      <vt:lpstr>Other Questions?</vt:lpstr>
      <vt:lpstr>PowerPoint Presentation</vt:lpstr>
    </vt:vector>
  </TitlesOfParts>
  <Company>University of North Texas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sit with your cluster groups!</dc:title>
  <dc:creator>Hildinger, Meaghan</dc:creator>
  <cp:lastModifiedBy>Hildinger, Meaghan</cp:lastModifiedBy>
  <cp:revision>96</cp:revision>
  <dcterms:created xsi:type="dcterms:W3CDTF">2016-08-29T16:52:40Z</dcterms:created>
  <dcterms:modified xsi:type="dcterms:W3CDTF">2021-01-22T16:18:29Z</dcterms:modified>
</cp:coreProperties>
</file>